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405" r:id="rId3"/>
    <p:sldId id="415" r:id="rId4"/>
    <p:sldId id="300" r:id="rId5"/>
    <p:sldId id="302" r:id="rId6"/>
    <p:sldId id="301" r:id="rId7"/>
    <p:sldId id="303" r:id="rId8"/>
    <p:sldId id="304" r:id="rId9"/>
    <p:sldId id="305" r:id="rId10"/>
    <p:sldId id="417" r:id="rId11"/>
    <p:sldId id="407" r:id="rId12"/>
    <p:sldId id="306" r:id="rId13"/>
    <p:sldId id="307" r:id="rId14"/>
    <p:sldId id="283" r:id="rId15"/>
    <p:sldId id="284" r:id="rId16"/>
    <p:sldId id="285" r:id="rId17"/>
    <p:sldId id="286" r:id="rId18"/>
    <p:sldId id="287" r:id="rId19"/>
    <p:sldId id="288" r:id="rId20"/>
    <p:sldId id="281" r:id="rId21"/>
    <p:sldId id="289" r:id="rId22"/>
    <p:sldId id="413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416" r:id="rId32"/>
    <p:sldId id="290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308" r:id="rId41"/>
    <p:sldId id="396" r:id="rId42"/>
    <p:sldId id="30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6"/>
    <p:restoredTop sz="94672"/>
  </p:normalViewPr>
  <p:slideViewPr>
    <p:cSldViewPr snapToGrid="0" snapToObjects="1">
      <p:cViewPr varScale="1">
        <p:scale>
          <a:sx n="85" d="100"/>
          <a:sy n="85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is given by the expression</a:t>
            </a:r>
          </a:p>
          <a:p>
            <a:r>
              <a:rPr lang="en-US" dirty="0"/>
              <a:t>The tails to product ratio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Finished fuel/reactor type overview</a:t>
            </a:r>
          </a:p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</a:t>
            </a:r>
          </a:p>
          <a:p>
            <a:pPr lvl="1"/>
            <a:r>
              <a:rPr lang="en-US" sz="2200" dirty="0"/>
              <a:t>A method to convert heat to electricity</a:t>
            </a:r>
          </a:p>
          <a:p>
            <a:pPr lvl="1"/>
            <a:r>
              <a:rPr lang="en-US" sz="2200" dirty="0"/>
              <a:t>An approach to prevent radioactive products from leaving the fuel</a:t>
            </a:r>
          </a:p>
          <a:p>
            <a:pPr lvl="1"/>
            <a:r>
              <a:rPr lang="en-US" sz="2200" dirty="0"/>
              <a:t>A method to cycle the fuel</a:t>
            </a:r>
          </a:p>
          <a:p>
            <a:pPr lvl="1"/>
            <a:r>
              <a:rPr lang="en-US" sz="2200" dirty="0"/>
              <a:t>Containment in case something goes very wrong</a:t>
            </a:r>
          </a:p>
          <a:p>
            <a:r>
              <a:rPr lang="en-US" sz="2200" dirty="0"/>
              <a:t>LWRs have a certain way of meeting these requirements, but there are other options</a:t>
            </a:r>
          </a:p>
          <a:p>
            <a:r>
              <a:rPr lang="en-US" sz="2200" dirty="0"/>
              <a:t>Various fuel geometries have been used</a:t>
            </a:r>
          </a:p>
          <a:p>
            <a:r>
              <a:rPr lang="en-US" sz="2200" dirty="0"/>
              <a:t>Cladding is often required between the fuel and the coolant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1/1 x 0.03</a:t>
            </a:r>
          </a:p>
          <a:p>
            <a:pPr lvl="1"/>
            <a:r>
              <a:rPr lang="en-US" dirty="0"/>
              <a:t>7.34E20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7.34E20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690 J/s/cm</a:t>
            </a:r>
            <a:r>
              <a:rPr lang="en-US" baseline="30000" dirty="0"/>
              <a:t>3</a:t>
            </a:r>
            <a:r>
              <a:rPr lang="en-US" dirty="0"/>
              <a:t> = 690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F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0" y="2598111"/>
            <a:ext cx="8605740" cy="37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21AB9-7D42-8948-9521-66898EE0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</a:t>
            </a:r>
            <a:r>
              <a:rPr lang="en-US"/>
              <a:t>flux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39B5-6712-ED41-9218-16C828ED6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A3DED8EA-91A8-A549-9643-AE5C7E10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15290</TotalTime>
  <Words>2399</Words>
  <Application>Microsoft Macintosh PowerPoint</Application>
  <PresentationFormat>Widescreen</PresentationFormat>
  <Paragraphs>283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SWUs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55</cp:revision>
  <cp:lastPrinted>2021-01-27T15:30:43Z</cp:lastPrinted>
  <dcterms:created xsi:type="dcterms:W3CDTF">2020-01-02T17:34:23Z</dcterms:created>
  <dcterms:modified xsi:type="dcterms:W3CDTF">2022-01-18T16:32:10Z</dcterms:modified>
</cp:coreProperties>
</file>